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4" r:id="rId14"/>
    <p:sldId id="270" r:id="rId15"/>
    <p:sldId id="271" r:id="rId16"/>
    <p:sldId id="272" r:id="rId17"/>
    <p:sldId id="273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593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f3647a769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f807ac321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da592e0df?pid=83a883a7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（reduce）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school?</a:t>
            </a:r>
            <a:endParaRPr lang="en-US" altLang="zh-CN" sz="1800" dirty="0"/>
          </a:p>
        </p:txBody>
      </p:sp>
      <p:sp>
        <p:nvSpPr>
          <p:cNvPr id="3" name="QB_5_AN.46_1#da592e0df.blank?pid=83a883a7c&amp;color=0,55,96&amp;vpa=19&amp;vtp=1&amp;bbb=1"/>
          <p:cNvSpPr/>
          <p:nvPr/>
        </p:nvSpPr>
        <p:spPr>
          <a:xfrm>
            <a:off x="4680426" y="1457325"/>
            <a:ext cx="1068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reduce</a:t>
            </a:r>
            <a:endParaRPr lang="en-US" altLang="zh-CN" dirty="0"/>
          </a:p>
        </p:txBody>
      </p:sp>
      <p:sp>
        <p:nvSpPr>
          <p:cNvPr id="4" name="QB_5_AS.47_1#da592e0df?pid=83a883a7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imagine是插入语，way后常接动词不定式作后置定语。</a:t>
            </a:r>
            <a:endParaRPr lang="en-US" altLang="zh-CN" sz="1800" dirty="0"/>
          </a:p>
        </p:txBody>
      </p:sp>
      <p:sp>
        <p:nvSpPr>
          <p:cNvPr id="5" name="QB_5_BD.48_1#ff6e8965c?pid=83a883a7c&amp;color=0,55,96&amp;vtp=1&amp;bbb=1&amp;hb=1"/>
          <p:cNvSpPr/>
          <p:nvPr/>
        </p:nvSpPr>
        <p:spPr>
          <a:xfrm>
            <a:off x="502920" y="231902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Chang'e-4,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cotton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（grow）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moon.</a:t>
            </a:r>
            <a:endParaRPr lang="en-US" altLang="zh-CN" dirty="0"/>
          </a:p>
        </p:txBody>
      </p:sp>
      <p:sp>
        <p:nvSpPr>
          <p:cNvPr id="6" name="QB_5_AN.49_1#ff6e8965c.blank?pid=83a883a7c&amp;color=0,55,96&amp;vpa=20&amp;vtp=1&amp;bbb=1"/>
          <p:cNvSpPr/>
          <p:nvPr/>
        </p:nvSpPr>
        <p:spPr>
          <a:xfrm>
            <a:off x="483076" y="2673985"/>
            <a:ext cx="1373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endParaRPr lang="en-US" altLang="zh-CN" dirty="0"/>
          </a:p>
        </p:txBody>
      </p:sp>
      <p:sp>
        <p:nvSpPr>
          <p:cNvPr id="7" name="QB_5_AS.50_1#ff6e8965c?pid=83a883a7c&amp;color=0,55,96&amp;vtp=1&amp;bbb=1&amp;hb=1"/>
          <p:cNvSpPr/>
          <p:nvPr/>
        </p:nvSpPr>
        <p:spPr>
          <a:xfrm>
            <a:off x="502920" y="31388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当名词前面有序数词修饰的时候，通常要用不定式作后置定语。the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“第一个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做某事的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”，live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matter和grow之间是逻辑上的被动关系，所以此处应用动词不定式的被动式作后置定语。</a:t>
            </a:r>
            <a:endParaRPr lang="en-US" altLang="zh-CN" dirty="0"/>
          </a:p>
        </p:txBody>
      </p:sp>
      <p:sp>
        <p:nvSpPr>
          <p:cNvPr id="8" name="QB_5_BD.51_1#4b24e1233?pid=83a883a7c&amp;color=0,55,96&amp;vtp=1&amp;bbb=1&amp;hb=1"/>
          <p:cNvSpPr/>
          <p:nvPr/>
        </p:nvSpPr>
        <p:spPr>
          <a:xfrm>
            <a:off x="502920" y="395859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lecture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（follow）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French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Revolution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9" name="QB_5_AN.52_1#4b24e1233.blank?pid=83a883a7c&amp;color=0,55,96&amp;vpa=21&amp;vtp=1&amp;bbb=1"/>
          <p:cNvSpPr/>
          <p:nvPr/>
        </p:nvSpPr>
        <p:spPr>
          <a:xfrm>
            <a:off x="1899126" y="3928110"/>
            <a:ext cx="1055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</a:t>
            </a:r>
            <a:endParaRPr lang="en-US" altLang="zh-CN" dirty="0"/>
          </a:p>
        </p:txBody>
      </p:sp>
      <p:sp>
        <p:nvSpPr>
          <p:cNvPr id="10" name="QB_5_AS.53_1#4b24e1233?pid=83a883a7c&amp;color=0,55,96&amp;vtp=1&amp;bbb=1&amp;hb=1"/>
          <p:cNvSpPr/>
          <p:nvPr/>
        </p:nvSpPr>
        <p:spPr>
          <a:xfrm>
            <a:off x="502920" y="478809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lecture后是非谓语动词作后置定语，follow在此处意为“（时间或顺序上）在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后发生”，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与lecture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之间是逻辑上的主动关系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，且根据句中的will可知，动作未发生，故应用不定式作后置定语。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89887a717?pid=83a883a7c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（help）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spirit.</a:t>
            </a:r>
            <a:endParaRPr lang="en-US" altLang="zh-CN" sz="1800" dirty="0"/>
          </a:p>
        </p:txBody>
      </p:sp>
      <p:sp>
        <p:nvSpPr>
          <p:cNvPr id="3" name="QB_5_AN.55_1#89887a717.blank?pid=83a883a7c&amp;color=0,55,96&amp;mp=1&amp;vpa=22&amp;vtp=1&amp;bbb=1"/>
          <p:cNvSpPr/>
          <p:nvPr/>
        </p:nvSpPr>
        <p:spPr>
          <a:xfrm>
            <a:off x="5209699" y="1444625"/>
            <a:ext cx="852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endParaRPr lang="en-US" altLang="zh-CN" dirty="0"/>
          </a:p>
        </p:txBody>
      </p:sp>
      <p:sp>
        <p:nvSpPr>
          <p:cNvPr id="4" name="QB_5_AS.56_1#89887a717?pid=83a883a7c&amp;color=0,55,96&amp;vtp=1&amp;bbb=1"/>
          <p:cNvSpPr/>
          <p:nvPr/>
        </p:nvSpPr>
        <p:spPr>
          <a:xfrm>
            <a:off x="502920" y="1908238"/>
            <a:ext cx="108934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句意为：课后会安排小组活动来帮助孩子们培养团队精神。此处表示目的，应用不定式作目的状语。</a:t>
            </a:r>
            <a:endParaRPr lang="en-US" altLang="zh-CN" sz="1800" dirty="0"/>
          </a:p>
        </p:txBody>
      </p:sp>
      <p:sp>
        <p:nvSpPr>
          <p:cNvPr id="5" name="QB_5_BD.57_1#066ffff23?pid=83a883a7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airport,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（tell）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left.</a:t>
            </a:r>
            <a:endParaRPr lang="en-US" altLang="zh-CN" sz="1800" dirty="0"/>
          </a:p>
        </p:txBody>
      </p:sp>
      <p:sp>
        <p:nvSpPr>
          <p:cNvPr id="6" name="QB_5_AN.58_1#066ffff23.blank?pid=83a883a7c&amp;color=0,55,96&amp;vpa=23&amp;vtp=1&amp;bbb=1"/>
          <p:cNvSpPr/>
          <p:nvPr/>
        </p:nvSpPr>
        <p:spPr>
          <a:xfrm>
            <a:off x="3746976" y="2262568"/>
            <a:ext cx="1144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endParaRPr lang="en-US" altLang="zh-CN" dirty="0"/>
          </a:p>
        </p:txBody>
      </p:sp>
      <p:sp>
        <p:nvSpPr>
          <p:cNvPr id="7" name="QB_5_AS.59_1#066ffff23?pid=83a883a7c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句意为：他匆忙赶到机场，结果被告知那位电影明星已经走了。动词不定式与only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连用作结果状语，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表示意料之外的结果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；tell和主语He之间是逻辑上的被动关系，故应用动词不定式的被动式。</a:t>
            </a:r>
            <a:endParaRPr lang="en-US" altLang="zh-CN" dirty="0"/>
          </a:p>
        </p:txBody>
      </p:sp>
      <p:sp>
        <p:nvSpPr>
          <p:cNvPr id="8" name="QB_5_BD.60_1#3fca76279?pid=83a883a7c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（cause）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lang="en-US" altLang="zh-CN" sz="1800" dirty="0"/>
          </a:p>
        </p:txBody>
      </p:sp>
      <p:sp>
        <p:nvSpPr>
          <p:cNvPr id="9" name="QB_5_AN.61_1#3fca76279.blank?pid=83a883a7c&amp;color=0,55,96&amp;vpa=24&amp;vtp=1&amp;bbb=1"/>
          <p:cNvSpPr/>
          <p:nvPr/>
        </p:nvSpPr>
        <p:spPr>
          <a:xfrm>
            <a:off x="2449417" y="3488118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causing</a:t>
            </a:r>
            <a:endParaRPr lang="en-US" altLang="zh-CN" dirty="0"/>
          </a:p>
        </p:txBody>
      </p:sp>
      <p:sp>
        <p:nvSpPr>
          <p:cNvPr id="10" name="QB_5_AS.62_1#3fca76279?pid=83a883a7c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句意为：大雨滂沱，导致那个国家洪水泛滥。现在分词短语作结果状语，表示自然而然的结果。</a:t>
            </a:r>
            <a:endParaRPr lang="en-US" altLang="zh-CN" sz="1800" dirty="0"/>
          </a:p>
        </p:txBody>
      </p:sp>
      <p:sp>
        <p:nvSpPr>
          <p:cNvPr id="11" name="QB_5_BD.63_1#90534781d?pid=83a883a7c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endParaRPr lang="en-US" altLang="zh-CN" sz="1800" dirty="0"/>
          </a:p>
        </p:txBody>
      </p:sp>
      <p:sp>
        <p:nvSpPr>
          <p:cNvPr id="12" name="QB_5_AN.64_1#90534781d.blank?pid=83a883a7c&amp;color=0,55,96&amp;vpa=25&amp;vtp=1&amp;bbb=1"/>
          <p:cNvSpPr/>
          <p:nvPr/>
        </p:nvSpPr>
        <p:spPr>
          <a:xfrm>
            <a:off x="1762601" y="4312348"/>
            <a:ext cx="1944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take/have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13" name="QB_5_AS.65_1#90534781d?pid=83a883a7c&amp;color=0,55,96&amp;vtp=1&amp;bbb=1"/>
          <p:cNvSpPr/>
          <p:nvPr/>
        </p:nvSpPr>
        <p:spPr>
          <a:xfrm>
            <a:off x="502920" y="47695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句意为：我很抱歉占用了你那么多的宝贵时间。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6_1#5d2daaffe?pid=f807ac321&amp;color=0,55,96&amp;vtp=1&amp;bt=1&amp;bbb=1&amp;h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[河南周口2023高一期中]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Shenzhou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2016,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Shenzhou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butterflies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stomach,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vegetables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tolerance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6_1#5d2daaffe?pid=f807ac321&amp;color=0,55,96&amp;vtp=1&amp;bt=1&amp;bbb=1&amp;hb=1">
            <a:extLst>
              <a:ext uri="{FF2B5EF4-FFF2-40B4-BE49-F238E27FC236}">
                <a16:creationId xmlns:a16="http://schemas.microsoft.com/office/drawing/2014/main" id="{ABA2CB6E-C2EA-D057-7727-E2E4E85E3D53}"/>
              </a:ext>
            </a:extLst>
          </p:cNvPr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proud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dirty="0"/>
          </a:p>
        </p:txBody>
      </p:sp>
      <p:sp>
        <p:nvSpPr>
          <p:cNvPr id="3" name="QM_4_EX.67_1#5d2daaffe?pid=f807ac321&amp;color=0,55,96&amp;vtp=1&amp;bbb=1">
            <a:extLst>
              <a:ext uri="{FF2B5EF4-FFF2-40B4-BE49-F238E27FC236}">
                <a16:creationId xmlns:a16="http://schemas.microsoft.com/office/drawing/2014/main" id="{A4B8AF1A-08E5-5294-D307-6259A6B1B281}"/>
              </a:ext>
            </a:extLst>
          </p:cNvPr>
          <p:cNvSpPr/>
          <p:nvPr/>
        </p:nvSpPr>
        <p:spPr>
          <a:xfrm>
            <a:off x="502920" y="43980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主要讲述了航天员陈冬的童年故事及为了能实现太空梦所作的努力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3521877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8_1#26c7eaff1.choices?pid=5d2daaffe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.last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B.best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C.first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.worst</a:t>
            </a:r>
            <a:endParaRPr lang="en-US" altLang="zh-CN" sz="1800" dirty="0"/>
          </a:p>
        </p:txBody>
      </p:sp>
      <p:sp>
        <p:nvSpPr>
          <p:cNvPr id="3" name="QC_5_AN.69_1#26c7eaff1.bracket?pid=5d2daaffe&amp;color=0,55,96&amp;vpa=26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70_1#26c7eaff1?pid=5d2daaffe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2016,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Shenzhou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，这不是他的第一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次太空旅行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  <p:sp>
        <p:nvSpPr>
          <p:cNvPr id="5" name="QC_5_BD.71_1#76e94aea9.choices?pid=5d2daaffe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.fear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B.trouble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C.argument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.concern</a:t>
            </a:r>
            <a:endParaRPr lang="en-US" altLang="zh-CN" sz="1800" dirty="0"/>
          </a:p>
        </p:txBody>
      </p:sp>
      <p:sp>
        <p:nvSpPr>
          <p:cNvPr id="6" name="QC_5_AN.72_1#76e94aea9.bracket?pid=5d2daaffe&amp;color=0,55,96&amp;vpa=27&amp;vtp=1"/>
          <p:cNvSpPr/>
          <p:nvPr/>
        </p:nvSpPr>
        <p:spPr>
          <a:xfrm>
            <a:off x="8577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73_1#76e94aea9?pid=5d2daaffe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parents可知，他小时候经常惹是生非。故选B项。</a:t>
            </a:r>
            <a:endParaRPr lang="en-US" altLang="zh-CN" sz="1800" dirty="0"/>
          </a:p>
        </p:txBody>
      </p:sp>
      <p:sp>
        <p:nvSpPr>
          <p:cNvPr id="8" name="QC_5_BD.74_1#46c28b4d7.choices?pid=5d2daaffe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.interested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B.defeated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C.annoyed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.changed</a:t>
            </a:r>
            <a:endParaRPr lang="en-US" altLang="zh-CN" sz="1800" dirty="0"/>
          </a:p>
        </p:txBody>
      </p:sp>
      <p:sp>
        <p:nvSpPr>
          <p:cNvPr id="9" name="QC_5_AN.75_1#46c28b4d7.bracket?pid=5d2daaffe&amp;color=0,55,96&amp;vpa=28&amp;vtp=1"/>
          <p:cNvSpPr/>
          <p:nvPr/>
        </p:nvSpPr>
        <p:spPr>
          <a:xfrm>
            <a:off x="845026" y="35389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76_1#46c28b4d7?pid=5d2daaffe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根据表转折的However可知，此处表示“一件小事改变了他”。故选D项。</a:t>
            </a:r>
            <a:endParaRPr lang="en-US" altLang="zh-CN" sz="1800" dirty="0"/>
          </a:p>
        </p:txBody>
      </p:sp>
      <p:sp>
        <p:nvSpPr>
          <p:cNvPr id="11" name="QC_5_BD.77_1#c1f2e5096.choices?pid=5d2daaffe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.books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B.fruits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C.clothes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.vegetables</a:t>
            </a:r>
            <a:endParaRPr lang="en-US" altLang="zh-CN" sz="1800" dirty="0"/>
          </a:p>
        </p:txBody>
      </p:sp>
      <p:sp>
        <p:nvSpPr>
          <p:cNvPr id="12" name="QC_5_AN.78_1#c1f2e5096.bracket?pid=5d2daaffe&amp;color=0,55,96&amp;vpa=29&amp;vtp=1"/>
          <p:cNvSpPr/>
          <p:nvPr/>
        </p:nvSpPr>
        <p:spPr>
          <a:xfrm>
            <a:off x="845026" y="435044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3" name="QC_5_AS.79_1#c1f2e5096?pid=5d2daaffe&amp;color=0,55,96&amp;vtp=1&amp;bbb=1"/>
          <p:cNvSpPr/>
          <p:nvPr/>
        </p:nvSpPr>
        <p:spPr>
          <a:xfrm>
            <a:off x="502920" y="47695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vegetables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eat可知，他毁掉的是蔬菜。故选D项。</a:t>
            </a:r>
            <a:endParaRPr lang="en-US" altLang="zh-CN" sz="1800" dirty="0"/>
          </a:p>
        </p:txBody>
      </p:sp>
      <p:sp>
        <p:nvSpPr>
          <p:cNvPr id="14" name="QC_5_BD.80_1#528c1ce4f.choices?pid=5d2daaffe&amp;color=0,55,96&amp;vtp=1&amp;bbb=1"/>
          <p:cNvSpPr/>
          <p:nvPr/>
        </p:nvSpPr>
        <p:spPr>
          <a:xfrm>
            <a:off x="502920" y="51753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.disappointment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B.surprise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C.embarrassment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.horror</a:t>
            </a:r>
            <a:endParaRPr lang="en-US" altLang="zh-CN" sz="1800" dirty="0"/>
          </a:p>
        </p:txBody>
      </p:sp>
      <p:sp>
        <p:nvSpPr>
          <p:cNvPr id="15" name="QC_5_AN.81_1#528c1ce4f.bracket?pid=5d2daaffe&amp;color=0,55,96&amp;vpa=30&amp;vtp=1"/>
          <p:cNvSpPr/>
          <p:nvPr/>
        </p:nvSpPr>
        <p:spPr>
          <a:xfrm>
            <a:off x="857726" y="516197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6" name="QC_5_AS.82_1#528c1ce4f?pid=5d2daaffe&amp;color=0,55,96&amp;vtp=1&amp;bbb=1"/>
          <p:cNvSpPr/>
          <p:nvPr/>
        </p:nvSpPr>
        <p:spPr>
          <a:xfrm>
            <a:off x="502920" y="55810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根据下文instead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him可知，校长没有批评他，这让他惊讶。故选B项。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3_1#b283693fe.choices?pid=5d2daaffe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.gently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B.sharply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C.happily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.unwillingly</a:t>
            </a:r>
            <a:endParaRPr lang="en-US" altLang="zh-CN" sz="1800" dirty="0"/>
          </a:p>
        </p:txBody>
      </p:sp>
      <p:sp>
        <p:nvSpPr>
          <p:cNvPr id="3" name="QC_5_AN.84_1#b283693fe.bracket?pid=5d2daaffe&amp;color=0,55,96&amp;vpa=31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85_1#b283693fe?pid=5d2daaffe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根据上文instead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him可知，校长说话很温柔。故选A项。</a:t>
            </a:r>
            <a:endParaRPr lang="en-US" altLang="zh-CN" sz="1800" dirty="0"/>
          </a:p>
        </p:txBody>
      </p:sp>
      <p:sp>
        <p:nvSpPr>
          <p:cNvPr id="5" name="QC_5_BD.86_1#5a323e115.choices?pid=5d2daaffe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endParaRPr lang="en-US" altLang="zh-CN" sz="1800" dirty="0"/>
          </a:p>
        </p:txBody>
      </p:sp>
      <p:sp>
        <p:nvSpPr>
          <p:cNvPr id="6" name="QC_5_AN.87_1#5a323e115.bracket?pid=5d2daaffe&amp;color=0,55,96&amp;vpa=32&amp;vtp=1"/>
          <p:cNvSpPr/>
          <p:nvPr/>
        </p:nvSpPr>
        <p:spPr>
          <a:xfrm>
            <a:off x="8577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88_1#5a323e115?pid=5d2daaffe&amp;color=0,55,96&amp;vtp=1&amp;bbb=1&amp;hb=1"/>
          <p:cNvSpPr/>
          <p:nvPr/>
        </p:nvSpPr>
        <p:spPr>
          <a:xfrm>
            <a:off x="502920" y="27247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school”并结合选项可知，校长表达的是“我知道你不是故意的”。故选C项。</a:t>
            </a:r>
            <a:endParaRPr lang="en-US" altLang="zh-CN" dirty="0"/>
          </a:p>
        </p:txBody>
      </p:sp>
      <p:sp>
        <p:nvSpPr>
          <p:cNvPr id="8" name="QC_5_BD.89_1#f47346433.choices?pid=5d2daaffe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.patience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B.responsibility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C.independence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.honesty</a:t>
            </a:r>
            <a:endParaRPr lang="en-US" altLang="zh-CN" sz="1800" dirty="0"/>
          </a:p>
        </p:txBody>
      </p:sp>
      <p:sp>
        <p:nvSpPr>
          <p:cNvPr id="9" name="QC_5_AN.90_1#f47346433.bracket?pid=5d2daaffe&amp;color=0,55,96&amp;vpa=33&amp;vtp=1"/>
          <p:cNvSpPr/>
          <p:nvPr/>
        </p:nvSpPr>
        <p:spPr>
          <a:xfrm>
            <a:off x="857726" y="35262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5_AS.91_1#f47346433?pid=5d2daaffe&amp;color=0,55,96&amp;vtp=1&amp;bbb=1&amp;hb=1"/>
          <p:cNvSpPr/>
          <p:nvPr/>
        </p:nvSpPr>
        <p:spPr>
          <a:xfrm>
            <a:off x="502920" y="39503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.”和语境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，从那以后，他知道了什么是责任。故选B项。</a:t>
            </a:r>
            <a:endParaRPr lang="en-US" altLang="zh-CN" dirty="0"/>
          </a:p>
        </p:txBody>
      </p:sp>
      <p:sp>
        <p:nvSpPr>
          <p:cNvPr id="11" name="QC_5_BD.92_1#918dab909.choices?pid=5d2daaffe&amp;color=0,55,96&amp;vtp=1&amp;bbb=1"/>
          <p:cNvSpPr/>
          <p:nvPr/>
        </p:nvSpPr>
        <p:spPr>
          <a:xfrm>
            <a:off x="502920" y="47778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.memory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B.desire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C.opportunity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.honour</a:t>
            </a:r>
            <a:endParaRPr lang="en-US" altLang="zh-CN" sz="1800" dirty="0"/>
          </a:p>
        </p:txBody>
      </p:sp>
      <p:sp>
        <p:nvSpPr>
          <p:cNvPr id="12" name="QC_5_AN.93_1#918dab909.bracket?pid=5d2daaffe&amp;color=0,55,96&amp;vpa=34&amp;vtp=1"/>
          <p:cNvSpPr/>
          <p:nvPr/>
        </p:nvSpPr>
        <p:spPr>
          <a:xfrm>
            <a:off x="857726" y="47644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94_1#918dab909?pid=5d2daaffe&amp;color=0,55,96&amp;vtp=1&amp;bbb=1&amp;hb=1"/>
          <p:cNvSpPr/>
          <p:nvPr/>
        </p:nvSpPr>
        <p:spPr>
          <a:xfrm>
            <a:off x="502920" y="51885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mind.”可知，要飞得更高一直是陈冬的心愿。故选B项。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5_1#3bcbbb61c.choices?pid=5d2daaffe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.emerged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B.disappeared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C.turned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.varied</a:t>
            </a:r>
            <a:endParaRPr lang="en-US" altLang="zh-CN" sz="1800" dirty="0"/>
          </a:p>
        </p:txBody>
      </p:sp>
      <p:sp>
        <p:nvSpPr>
          <p:cNvPr id="3" name="QC_5_AN.96_1#3bcbbb61c.bracket?pid=5d2daaffe&amp;color=0,55,96&amp;vpa=35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97_1#3bcbbb61c?pid=5d2daaffe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根据上文“Flying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，他一直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以来就想飞得更高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，所以从来不放弃，也就是放弃的想法从来没有在他的脑海中出现过。故选A项。</a:t>
            </a:r>
            <a:endParaRPr lang="en-US" altLang="zh-CN" dirty="0"/>
          </a:p>
        </p:txBody>
      </p:sp>
      <p:sp>
        <p:nvSpPr>
          <p:cNvPr id="5" name="QC_5_BD.98_1#78cfa022b.choices?pid=5d2daaffe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endParaRPr lang="en-US" altLang="zh-CN" sz="1800" dirty="0"/>
          </a:p>
        </p:txBody>
      </p:sp>
      <p:sp>
        <p:nvSpPr>
          <p:cNvPr id="6" name="QC_5_AN.99_1#78cfa022b.bracket?pid=5d2daaffe&amp;color=0,55,96&amp;vpa=36&amp;vtp=1"/>
          <p:cNvSpPr/>
          <p:nvPr/>
        </p:nvSpPr>
        <p:spPr>
          <a:xfrm>
            <a:off x="963517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100_1#78cfa022b?pid=5d2daaffe&amp;color=0,55,96&amp;vtp=1&amp;bbb=1&amp;hb=1"/>
          <p:cNvSpPr/>
          <p:nvPr/>
        </p:nvSpPr>
        <p:spPr>
          <a:xfrm>
            <a:off x="502920" y="31515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programme.Even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father.”可推知，他几乎切断了与外界的联系。故选C项。</a:t>
            </a:r>
            <a:endParaRPr lang="en-US" altLang="zh-CN" dirty="0"/>
          </a:p>
        </p:txBody>
      </p:sp>
      <p:sp>
        <p:nvSpPr>
          <p:cNvPr id="8" name="QC_5_BD.101_1#b3eb1be96.choices?pid=5d2daaffe&amp;color=0,55,96&amp;vtp=1&amp;bbb=1"/>
          <p:cNvSpPr/>
          <p:nvPr/>
        </p:nvSpPr>
        <p:spPr>
          <a:xfrm>
            <a:off x="502920" y="39662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.applied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B.related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C.devoted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.adjusted</a:t>
            </a:r>
            <a:endParaRPr lang="en-US" altLang="zh-CN" sz="1800" dirty="0"/>
          </a:p>
        </p:txBody>
      </p:sp>
      <p:sp>
        <p:nvSpPr>
          <p:cNvPr id="9" name="QC_5_AN.102_1#b3eb1be96.bracket?pid=5d2daaffe&amp;color=0,55,96&amp;vpa=37&amp;vtp=1"/>
          <p:cNvSpPr/>
          <p:nvPr/>
        </p:nvSpPr>
        <p:spPr>
          <a:xfrm>
            <a:off x="972026" y="395293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103_1#b3eb1be96?pid=5d2daaffe&amp;color=0,55,96&amp;vtp=1&amp;bbb=1&amp;hb=1"/>
          <p:cNvSpPr/>
          <p:nvPr/>
        </p:nvSpPr>
        <p:spPr>
          <a:xfrm>
            <a:off x="502920" y="43770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，他几乎把所有的精力和时间都用在了训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练计划上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4_1#d11e25a65.choices?pid=5d2daaffe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.seldom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B.never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C.frequently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.always</a:t>
            </a:r>
            <a:endParaRPr lang="en-US" altLang="zh-CN" sz="1800" dirty="0"/>
          </a:p>
        </p:txBody>
      </p:sp>
      <p:sp>
        <p:nvSpPr>
          <p:cNvPr id="3" name="QC_5_AN.105_1#d11e25a65.bracket?pid=5d2daaffe&amp;color=0,55,96&amp;mp=1&amp;vpa=38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106_1#d11e25a65?pid=5d2daaffe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programme.”并结合语境可知，就连他的双胞胎儿子也很少能见到他。故选A项。</a:t>
            </a:r>
            <a:endParaRPr lang="en-US" altLang="zh-CN" dirty="0"/>
          </a:p>
        </p:txBody>
      </p:sp>
      <p:sp>
        <p:nvSpPr>
          <p:cNvPr id="5" name="QC_5_BD.107_1#94626239c.choices?pid=5d2daaffe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.educate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B.train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C.influence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.accompany</a:t>
            </a:r>
            <a:endParaRPr lang="en-US" altLang="zh-CN" sz="1800" dirty="0"/>
          </a:p>
        </p:txBody>
      </p:sp>
      <p:sp>
        <p:nvSpPr>
          <p:cNvPr id="6" name="QC_5_AN.108_1#94626239c.bracket?pid=5d2daaffe&amp;color=0,55,96&amp;vpa=39&amp;vtp=1"/>
          <p:cNvSpPr/>
          <p:nvPr/>
        </p:nvSpPr>
        <p:spPr>
          <a:xfrm>
            <a:off x="959326" y="271468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109_1#94626239c?pid=5d2daaffe&amp;color=0,55,96&amp;vtp=1&amp;bbb=1"/>
          <p:cNvSpPr/>
          <p:nvPr/>
        </p:nvSpPr>
        <p:spPr>
          <a:xfrm>
            <a:off x="502920" y="31337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father.”可知，他不能陪孩子。故选D项。</a:t>
            </a:r>
            <a:endParaRPr lang="en-US" altLang="zh-CN" sz="1800" dirty="0"/>
          </a:p>
        </p:txBody>
      </p:sp>
      <p:sp>
        <p:nvSpPr>
          <p:cNvPr id="8" name="QC_5_BD.110_1#6bfa41e84.choices?pid=5d2daaffe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.confused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B.challenged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C.refreshed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.delighted</a:t>
            </a:r>
            <a:endParaRPr lang="en-US" altLang="zh-CN" sz="1800" dirty="0"/>
          </a:p>
        </p:txBody>
      </p:sp>
      <p:sp>
        <p:nvSpPr>
          <p:cNvPr id="9" name="QC_5_AN.111_1#6bfa41e84.bracket?pid=5d2daaffe&amp;color=0,55,96&amp;vpa=40&amp;vtp=1"/>
          <p:cNvSpPr/>
          <p:nvPr/>
        </p:nvSpPr>
        <p:spPr>
          <a:xfrm>
            <a:off x="959326" y="35262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112_1#6bfa41e84?pid=5d2daaffe&amp;color=0,55,96&amp;vtp=1&amp;bbb=1&amp;hb=1"/>
          <p:cNvSpPr/>
          <p:nvPr/>
        </p:nvSpPr>
        <p:spPr>
          <a:xfrm>
            <a:off x="502920" y="39503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，他拍摄只有从太空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才能看到的星星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，孩子们收到照片时一定会高兴。故选D项。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8d18f1e3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78d18f1e3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Space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Exploration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d905af7.fixed?pid=78d18f1e3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23d905af7.fixed?pid=78d18f1e3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20dd8e33?pid=f3647a76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63ecf7e8f?pid=b20dd8e33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（缺乏）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communication.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（否则）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（超出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范围）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（漂浮）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（当前的）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difficulties.</a:t>
            </a:r>
            <a:endParaRPr lang="en-US" altLang="zh-CN" sz="1800" dirty="0"/>
          </a:p>
        </p:txBody>
      </p:sp>
      <p:sp>
        <p:nvSpPr>
          <p:cNvPr id="4" name="QB_5_AN.2_1#63ecf7e8f.blank?pid=b20dd8e33&amp;color=0,55,96&amp;vpa=1&amp;vtp=1&amp;bbb=1"/>
          <p:cNvSpPr/>
          <p:nvPr/>
        </p:nvSpPr>
        <p:spPr>
          <a:xfrm>
            <a:off x="3575526" y="1978145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ack</a:t>
            </a:r>
            <a:endParaRPr lang="en-US" altLang="zh-CN" dirty="0"/>
          </a:p>
        </p:txBody>
      </p:sp>
      <p:sp>
        <p:nvSpPr>
          <p:cNvPr id="6" name="QB_5_AN.4_1#63ecf7e8f.blank?pid=b20dd8e33&amp;color=0,55,96&amp;vpa=2&amp;vtp=1&amp;bbb=1"/>
          <p:cNvSpPr/>
          <p:nvPr/>
        </p:nvSpPr>
        <p:spPr>
          <a:xfrm>
            <a:off x="2614517" y="2397245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therwise/r</a:t>
            </a:r>
            <a:endParaRPr lang="en-US" altLang="zh-CN" dirty="0"/>
          </a:p>
        </p:txBody>
      </p:sp>
      <p:sp>
        <p:nvSpPr>
          <p:cNvPr id="8" name="QB_5_AN.6_1#63ecf7e8f.blank?pid=b20dd8e33&amp;color=0,55,96&amp;vpa=3&amp;vtp=1&amp;bbb=1"/>
          <p:cNvSpPr/>
          <p:nvPr/>
        </p:nvSpPr>
        <p:spPr>
          <a:xfrm>
            <a:off x="2915126" y="280364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eyond</a:t>
            </a:r>
            <a:endParaRPr lang="en-US" altLang="zh-CN" dirty="0"/>
          </a:p>
        </p:txBody>
      </p:sp>
      <p:sp>
        <p:nvSpPr>
          <p:cNvPr id="10" name="QB_5_AN.8_1#63ecf7e8f.blank?pid=b20dd8e33&amp;color=0,55,96&amp;vpa=4&amp;vtp=1&amp;bbb=1"/>
          <p:cNvSpPr/>
          <p:nvPr/>
        </p:nvSpPr>
        <p:spPr>
          <a:xfrm>
            <a:off x="2915126" y="323544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loat</a:t>
            </a:r>
            <a:endParaRPr lang="en-US" altLang="zh-CN" dirty="0"/>
          </a:p>
        </p:txBody>
      </p:sp>
      <p:sp>
        <p:nvSpPr>
          <p:cNvPr id="12" name="QB_5_AN.10_1#63ecf7e8f.blank?pid=b20dd8e33&amp;color=0,55,96&amp;vpa=5&amp;vtp=1&amp;bbb=1"/>
          <p:cNvSpPr/>
          <p:nvPr/>
        </p:nvSpPr>
        <p:spPr>
          <a:xfrm>
            <a:off x="4667726" y="363359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urrent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07a9dcdc?pid=f3647a76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31835427c?pid=007a9dcdc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（lack）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hard.</a:t>
            </a:r>
            <a:endParaRPr lang="en-US" altLang="zh-CN" sz="1800" dirty="0"/>
          </a:p>
        </p:txBody>
      </p:sp>
      <p:sp>
        <p:nvSpPr>
          <p:cNvPr id="4" name="QB_5_AN.12_1#31835427c.blank?pid=007a9dcdc&amp;color=0,55,96&amp;vpa=6&amp;vtp=1&amp;bbb=1"/>
          <p:cNvSpPr/>
          <p:nvPr/>
        </p:nvSpPr>
        <p:spPr>
          <a:xfrm>
            <a:off x="1518126" y="195040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endParaRPr lang="en-US" altLang="zh-CN" dirty="0"/>
          </a:p>
        </p:txBody>
      </p:sp>
      <p:sp>
        <p:nvSpPr>
          <p:cNvPr id="5" name="QB_5_AS.13_1#31835427c?pid=007a9dcdc&amp;color=0,55,96&amp;vtp=1&amp;bbb=1"/>
          <p:cNvSpPr/>
          <p:nvPr/>
        </p:nvSpPr>
        <p:spPr>
          <a:xfrm>
            <a:off x="502920" y="2410523"/>
            <a:ext cx="108299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此处为Though引导的让步状语从句的省略，lack和he之间为逻辑上的主动关系，应用现在分词形式。</a:t>
            </a:r>
            <a:endParaRPr lang="en-US" altLang="zh-CN" sz="1800" dirty="0"/>
          </a:p>
        </p:txBody>
      </p:sp>
      <p:sp>
        <p:nvSpPr>
          <p:cNvPr id="6" name="QB_5_BD.14_1#23f17201b?pid=007a9dcdc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problems.</a:t>
            </a:r>
            <a:endParaRPr lang="en-US" altLang="zh-CN" sz="1800" dirty="0"/>
          </a:p>
        </p:txBody>
      </p:sp>
      <p:sp>
        <p:nvSpPr>
          <p:cNvPr id="7" name="QB_5_AN.15_1#23f17201b.blank?pid=007a9dcdc&amp;color=0,55,96&amp;vpa=7&amp;vtp=1"/>
          <p:cNvSpPr/>
          <p:nvPr/>
        </p:nvSpPr>
        <p:spPr>
          <a:xfrm>
            <a:off x="654526" y="276485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B_5_AS.16_1#23f17201b?pid=007a9dcdc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为固定搭配，意为“缺乏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  <p:sp>
        <p:nvSpPr>
          <p:cNvPr id="9" name="QB_5_BD.17_1#fdf51619f?pid=007a9dcdc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3.Seize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（regret）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10" name="QB_5_AN.18_1#fdf51619f.blank?pid=007a9dcdc&amp;color=0,55,96&amp;vpa=8&amp;vtp=1&amp;bbb=1"/>
          <p:cNvSpPr/>
          <p:nvPr/>
        </p:nvSpPr>
        <p:spPr>
          <a:xfrm>
            <a:off x="3962876" y="3563683"/>
            <a:ext cx="1169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regret</a:t>
            </a:r>
            <a:endParaRPr lang="en-US" altLang="zh-CN" dirty="0"/>
          </a:p>
        </p:txBody>
      </p:sp>
      <p:sp>
        <p:nvSpPr>
          <p:cNvPr id="11" name="QB_5_AS.19_1#fdf51619f?pid=007a9dcdc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“祈使句+otherwise+陈述句”结构中，陈述句多用一般将来时。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398c20c85?pid=007a9dcdc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meeting.</a:t>
            </a:r>
            <a:endParaRPr lang="en-US" altLang="zh-CN" sz="1800" dirty="0"/>
          </a:p>
        </p:txBody>
      </p:sp>
      <p:sp>
        <p:nvSpPr>
          <p:cNvPr id="3" name="QB_5_AN.21_1#398c20c85.blank?pid=007a9dcdc&amp;color=0,55,96&amp;mp=1&amp;vpa=9&amp;vtp=1&amp;bbb=1"/>
          <p:cNvSpPr/>
          <p:nvPr/>
        </p:nvSpPr>
        <p:spPr>
          <a:xfrm>
            <a:off x="3782917" y="1457325"/>
            <a:ext cx="1893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4" name="QB_5_AS.22_1#398c20c85?pid=007a9dcdc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otherwise表示相反的假设，其后的从句要用虚拟语气，根据I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day可推知，“我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”参加运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动会与过去的事实相反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5_BD.23_1#35c92a518?pid=007a9dcdc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5.Everyone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touched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story.</a:t>
            </a:r>
            <a:endParaRPr lang="en-US" altLang="zh-CN" sz="1800" dirty="0"/>
          </a:p>
        </p:txBody>
      </p:sp>
      <p:sp>
        <p:nvSpPr>
          <p:cNvPr id="6" name="QB_5_AN.24_1#35c92a518.blank?pid=007a9dcdc&amp;color=0,55,96&amp;vpa=10&amp;vtp=1&amp;bbb=1"/>
          <p:cNvSpPr/>
          <p:nvPr/>
        </p:nvSpPr>
        <p:spPr>
          <a:xfrm>
            <a:off x="2991326" y="2676588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7" name="QB_5_AS.25_1#35c92a518?pid=007a9dcdc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句意为：听到她那感人的故事之后，每个人都感动得难以言表。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f186b4a7?pid=f3647a76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三、翻译句子。</a:t>
            </a:r>
            <a:endParaRPr lang="en-US" altLang="zh-CN" sz="2200" dirty="0"/>
          </a:p>
        </p:txBody>
      </p:sp>
      <p:sp>
        <p:nvSpPr>
          <p:cNvPr id="3" name="QB_5_BD.26_1#8eea46f81?sp=1&amp;pid=6f186b4a7&amp;color=0,55,96&amp;vtp=1&amp;bbb=1"/>
          <p:cNvSpPr/>
          <p:nvPr/>
        </p:nvSpPr>
        <p:spPr>
          <a:xfrm>
            <a:off x="502920" y="200862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许多人因缺乏适当的治疗而失明。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2.我们要早点去，否则可能就没有座位了。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bicycle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repair.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5.这位作者的写作技巧举世无双。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endParaRPr lang="en-US" altLang="zh-CN" sz="1800" dirty="0"/>
          </a:p>
        </p:txBody>
      </p:sp>
      <p:sp>
        <p:nvSpPr>
          <p:cNvPr id="5" name="QB_5_AN.27_1#8eea46f81.blank?pid=6f186b4a7&amp;color=0,55,96&amp;vpa=11&amp;vtp=1&amp;bbb=1"/>
          <p:cNvSpPr/>
          <p:nvPr/>
        </p:nvSpPr>
        <p:spPr>
          <a:xfrm>
            <a:off x="470376" y="2384545"/>
            <a:ext cx="52784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blind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treatment.</a:t>
            </a:r>
            <a:endParaRPr lang="en-US" altLang="zh-CN" dirty="0"/>
          </a:p>
        </p:txBody>
      </p:sp>
      <p:sp>
        <p:nvSpPr>
          <p:cNvPr id="8" name="QB_5_AN.29_1#8eea46f81.blank?pid=6f186b4a7&amp;color=0,55,96&amp;vpa=12&amp;vtp=1&amp;bbb=1"/>
          <p:cNvSpPr/>
          <p:nvPr/>
        </p:nvSpPr>
        <p:spPr>
          <a:xfrm>
            <a:off x="483076" y="3222745"/>
            <a:ext cx="5026216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seat.</a:t>
            </a:r>
            <a:endParaRPr lang="en-US" altLang="zh-CN" dirty="0"/>
          </a:p>
        </p:txBody>
      </p:sp>
      <p:sp>
        <p:nvSpPr>
          <p:cNvPr id="11" name="QB_5_AN.31_1#8eea46f81.blank?pid=6f186b4a7&amp;color=0,55,96&amp;vpa=13&amp;vtp=1&amp;bbb=1"/>
          <p:cNvSpPr/>
          <p:nvPr/>
        </p:nvSpPr>
        <p:spPr>
          <a:xfrm>
            <a:off x="508476" y="407364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这辆自行车无法修理了。</a:t>
            </a:r>
            <a:endParaRPr lang="en-US" altLang="zh-CN" dirty="0"/>
          </a:p>
        </p:txBody>
      </p:sp>
      <p:sp>
        <p:nvSpPr>
          <p:cNvPr id="14" name="QB_5_AN.33_1#8eea46f81.blank?pid=6f186b4a7&amp;color=0,55,96&amp;vpa=14&amp;vtp=1&amp;bbb=1"/>
          <p:cNvSpPr/>
          <p:nvPr/>
        </p:nvSpPr>
        <p:spPr>
          <a:xfrm>
            <a:off x="508476" y="4911845"/>
            <a:ext cx="382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25年后，镇中心已变得面目全非了。</a:t>
            </a:r>
            <a:endParaRPr lang="en-US" altLang="zh-CN" dirty="0"/>
          </a:p>
        </p:txBody>
      </p:sp>
      <p:sp>
        <p:nvSpPr>
          <p:cNvPr id="17" name="QB_5_AN.35_1#8eea46f81.blank?pid=6f186b4a7&amp;color=0,55,96&amp;vpa=15&amp;vtp=1&amp;bbb=1"/>
          <p:cNvSpPr/>
          <p:nvPr/>
        </p:nvSpPr>
        <p:spPr>
          <a:xfrm>
            <a:off x="533876" y="5716390"/>
            <a:ext cx="53927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were/are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  <p:bldP spid="14" grpId="0" build="p" animBg="1"/>
      <p:bldP spid="1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3a883a7c?sp=1&amp;pid=f3647a76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36_1#b07aa1b1a?pid=83a883a7c&amp;color=0,55,96&amp;vtp=1&amp;bbb=1&amp;hb=1"/>
          <p:cNvSpPr/>
          <p:nvPr/>
        </p:nvSpPr>
        <p:spPr>
          <a:xfrm>
            <a:off x="502920" y="200862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（improve）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B_5_AN.37_1#b07aa1b1a.blank?pid=83a883a7c&amp;color=0,55,96&amp;vpa=16&amp;vtp=1&amp;bbb=1"/>
          <p:cNvSpPr/>
          <p:nvPr/>
        </p:nvSpPr>
        <p:spPr>
          <a:xfrm>
            <a:off x="3105626" y="1965445"/>
            <a:ext cx="1220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endParaRPr lang="en-US" altLang="zh-CN" dirty="0"/>
          </a:p>
        </p:txBody>
      </p:sp>
      <p:sp>
        <p:nvSpPr>
          <p:cNvPr id="5" name="QB_5_AS.38_1#b07aa1b1a?pid=83a883a7c&amp;color=0,55,96&amp;vtp=1&amp;bbb=1&amp;hb=1"/>
          <p:cNvSpPr/>
          <p:nvPr/>
        </p:nvSpPr>
        <p:spPr>
          <a:xfrm>
            <a:off x="502920" y="282657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句意为：学生们努力学习提高自己，以取得好成绩从而进入更好的大学。此处表示目的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，应用不定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式作目的状语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5_BD.39_1#63b71718b?pid=83a883a7c&amp;color=0,55,96&amp;vtp=1&amp;bbb=1"/>
          <p:cNvSpPr/>
          <p:nvPr/>
        </p:nvSpPr>
        <p:spPr>
          <a:xfrm>
            <a:off x="502920" y="36443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pretended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（work）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machines.</a:t>
            </a:r>
            <a:endParaRPr lang="en-US" altLang="zh-CN" sz="1800" dirty="0"/>
          </a:p>
        </p:txBody>
      </p:sp>
      <p:sp>
        <p:nvSpPr>
          <p:cNvPr id="7" name="QB_5_AN.40_1#63b71718b.blank?pid=83a883a7c&amp;color=0,55,96&amp;vpa=17&amp;vtp=1&amp;bbb=1"/>
          <p:cNvSpPr/>
          <p:nvPr/>
        </p:nvSpPr>
        <p:spPr>
          <a:xfrm>
            <a:off x="5461476" y="3580193"/>
            <a:ext cx="1550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endParaRPr lang="en-US" altLang="zh-CN" dirty="0"/>
          </a:p>
        </p:txBody>
      </p:sp>
      <p:sp>
        <p:nvSpPr>
          <p:cNvPr id="8" name="QB_5_AS.41_1#63b71718b?pid=83a883a7c&amp;color=0,55,96&amp;vtp=1&amp;bbb=1"/>
          <p:cNvSpPr/>
          <p:nvPr/>
        </p:nvSpPr>
        <p:spPr>
          <a:xfrm>
            <a:off x="502920" y="40500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pretend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sth为固定搭配，根据语境可知，此处表示动作正在进行，应用不定式的进行式。</a:t>
            </a:r>
            <a:endParaRPr lang="en-US" altLang="zh-CN" sz="1800" dirty="0"/>
          </a:p>
        </p:txBody>
      </p:sp>
      <p:sp>
        <p:nvSpPr>
          <p:cNvPr id="9" name="QB_5_BD.42_1#066bd5ba7?pid=83a883a7c&amp;color=0,55,96&amp;vtp=1&amp;bbb=1&amp;hb=1"/>
          <p:cNvSpPr/>
          <p:nvPr/>
        </p:nvSpPr>
        <p:spPr>
          <a:xfrm>
            <a:off x="502920" y="446087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（cover）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sandstorms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10" name="QB_5_AN.43_1#066bd5ba7.blank?pid=83a883a7c&amp;color=0,55,96&amp;vpa=18&amp;vtp=1&amp;bbb=1"/>
          <p:cNvSpPr/>
          <p:nvPr/>
        </p:nvSpPr>
        <p:spPr>
          <a:xfrm>
            <a:off x="3143726" y="4430395"/>
            <a:ext cx="2274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covered</a:t>
            </a:r>
            <a:endParaRPr lang="en-US" altLang="zh-CN" dirty="0"/>
          </a:p>
        </p:txBody>
      </p:sp>
      <p:sp>
        <p:nvSpPr>
          <p:cNvPr id="11" name="QB_5_AS.44_1#066bd5ba7?pid=83a883a7c&amp;color=0,55,96&amp;vtp=1&amp;bbb=1&amp;hb=1"/>
          <p:cNvSpPr/>
          <p:nvPr/>
        </p:nvSpPr>
        <p:spPr>
          <a:xfrm>
            <a:off x="502920" y="529037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done是固定用法；此处cover这一动作发生在公元200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年到公元400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年间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，表示动作已经完成，应用不定式的完成式；且因为古城是被掩埋的，应用被动形式。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1878</Words>
  <Application>Microsoft Office PowerPoint</Application>
  <PresentationFormat>宽屏</PresentationFormat>
  <Paragraphs>177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2024-10-09T05:49:12Z</dcterms:created>
  <dcterms:modified xsi:type="dcterms:W3CDTF">2024-10-09T05:51:13Z</dcterms:modified>
  <cp:category/>
  <cp:contentStatus/>
</cp:coreProperties>
</file>